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61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2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1A1"/>
    <a:srgbClr val="FAFAFB"/>
    <a:srgbClr val="0A0F25"/>
    <a:srgbClr val="1F2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71930" autoAdjust="0"/>
  </p:normalViewPr>
  <p:slideViewPr>
    <p:cSldViewPr snapToGrid="0">
      <p:cViewPr varScale="1">
        <p:scale>
          <a:sx n="82" d="100"/>
          <a:sy n="82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7CA29-15D5-47D5-9666-63D47BBF1FEC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8B904-E745-466F-B314-BC030CD73A5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04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8B904-E745-466F-B314-BC030CD73A5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4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8B904-E745-466F-B314-BC030CD73A5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70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8B904-E745-466F-B314-BC030CD73A5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666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8B904-E745-466F-B314-BC030CD73A5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42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8B904-E745-466F-B314-BC030CD73A5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825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52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27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20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19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42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1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14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34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98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1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86024-A90A-4372-A124-329FDC0982AD}" type="datetimeFigureOut">
              <a:rPr lang="pt-BR" smtClean="0"/>
              <a:t>20/10/2018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75CB-809D-45FB-8885-5AE2E9183AB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43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10" Type="http://schemas.openxmlformats.org/officeDocument/2006/relationships/image" Target="../media/image460.png"/><Relationship Id="rId4" Type="http://schemas.openxmlformats.org/officeDocument/2006/relationships/image" Target="../media/image5.png"/><Relationship Id="rId9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86308" y="1909536"/>
            <a:ext cx="49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n w="10160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ubuntu" panose="020B050403060203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Prevendo partidas de League of Legends com python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49"/>
          <a:stretch/>
        </p:blipFill>
        <p:spPr>
          <a:xfrm>
            <a:off x="2416513" y="4283192"/>
            <a:ext cx="1044789" cy="11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23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banco de dados</a:t>
            </a:r>
          </a:p>
        </p:txBody>
      </p:sp>
      <p:pic>
        <p:nvPicPr>
          <p:cNvPr id="1030" name="Picture 6" descr="Resultado de imagem para op gg icon">
            <a:extLst>
              <a:ext uri="{FF2B5EF4-FFF2-40B4-BE49-F238E27FC236}">
                <a16:creationId xmlns:a16="http://schemas.microsoft.com/office/drawing/2014/main" id="{5F6C654F-2678-4186-8A30-21E27D5D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74" y="1976349"/>
            <a:ext cx="4762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scrapy">
            <a:extLst>
              <a:ext uri="{FF2B5EF4-FFF2-40B4-BE49-F238E27FC236}">
                <a16:creationId xmlns:a16="http://schemas.microsoft.com/office/drawing/2014/main" id="{EAD4B5AA-7ABC-4828-A2F3-3069A5DB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66" y="176679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us Sign 2">
            <a:extLst>
              <a:ext uri="{FF2B5EF4-FFF2-40B4-BE49-F238E27FC236}">
                <a16:creationId xmlns:a16="http://schemas.microsoft.com/office/drawing/2014/main" id="{73738A1C-1EE5-4BA9-A463-0B0F500753C8}"/>
              </a:ext>
            </a:extLst>
          </p:cNvPr>
          <p:cNvSpPr/>
          <p:nvPr/>
        </p:nvSpPr>
        <p:spPr>
          <a:xfrm>
            <a:off x="5415568" y="2299317"/>
            <a:ext cx="1889823" cy="1792465"/>
          </a:xfrm>
          <a:prstGeom prst="mathPlus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60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banco de dados</a:t>
            </a:r>
          </a:p>
        </p:txBody>
      </p:sp>
      <p:pic>
        <p:nvPicPr>
          <p:cNvPr id="1032" name="Picture 8" descr="Resultado de imagem para scrapy">
            <a:extLst>
              <a:ext uri="{FF2B5EF4-FFF2-40B4-BE49-F238E27FC236}">
                <a16:creationId xmlns:a16="http://schemas.microsoft.com/office/drawing/2014/main" id="{EAD4B5AA-7ABC-4828-A2F3-3069A5DB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92" y="215984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2C1BC6-D63F-4CC8-9F53-661CDBA7B7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1"/>
          <a:stretch/>
        </p:blipFill>
        <p:spPr>
          <a:xfrm>
            <a:off x="5749266" y="1375984"/>
            <a:ext cx="5487047" cy="4281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470D6-7EED-4D8B-8A69-124A6ED37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9266" y="1375984"/>
            <a:ext cx="5487047" cy="4281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90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79" b="41686"/>
          <a:stretch/>
        </p:blipFill>
        <p:spPr>
          <a:xfrm>
            <a:off x="-5073582" y="-2401094"/>
            <a:ext cx="6671562" cy="399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banco de dados</a:t>
            </a:r>
          </a:p>
        </p:txBody>
      </p:sp>
      <p:pic>
        <p:nvPicPr>
          <p:cNvPr id="1032" name="Picture 8" descr="Resultado de imagem para scrapy">
            <a:extLst>
              <a:ext uri="{FF2B5EF4-FFF2-40B4-BE49-F238E27FC236}">
                <a16:creationId xmlns:a16="http://schemas.microsoft.com/office/drawing/2014/main" id="{EAD4B5AA-7ABC-4828-A2F3-3069A5DB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7" y="2231231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mongo db icon">
            <a:extLst>
              <a:ext uri="{FF2B5EF4-FFF2-40B4-BE49-F238E27FC236}">
                <a16:creationId xmlns:a16="http://schemas.microsoft.com/office/drawing/2014/main" id="{862A41A9-69BB-4443-A83F-6B22A99A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080" y="2420159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245AA78-221F-4046-A4F4-4CCB08272534}"/>
              </a:ext>
            </a:extLst>
          </p:cNvPr>
          <p:cNvSpPr/>
          <p:nvPr/>
        </p:nvSpPr>
        <p:spPr>
          <a:xfrm>
            <a:off x="4234097" y="3175778"/>
            <a:ext cx="988973" cy="435006"/>
          </a:xfrm>
          <a:prstGeom prst="right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4801E01-FA39-4415-9028-6838C4C5912B}"/>
              </a:ext>
            </a:extLst>
          </p:cNvPr>
          <p:cNvSpPr/>
          <p:nvPr/>
        </p:nvSpPr>
        <p:spPr>
          <a:xfrm>
            <a:off x="7480974" y="3175778"/>
            <a:ext cx="988973" cy="435006"/>
          </a:xfrm>
          <a:prstGeom prst="right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23331-B2D8-4B3A-B5E2-90E5DEF04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1286" y="2055813"/>
            <a:ext cx="2091531" cy="2766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BAF2E-BD7B-4592-81E8-94B7928B7A27}"/>
              </a:ext>
            </a:extLst>
          </p:cNvPr>
          <p:cNvSpPr txBox="1"/>
          <p:nvPr/>
        </p:nvSpPr>
        <p:spPr>
          <a:xfrm>
            <a:off x="4191484" y="2944964"/>
            <a:ext cx="9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A2A1A1"/>
                </a:solidFill>
              </a:rPr>
              <a:t>x12.000</a:t>
            </a:r>
          </a:p>
        </p:txBody>
      </p:sp>
    </p:spTree>
    <p:extLst>
      <p:ext uri="{BB962C8B-B14F-4D97-AF65-F5344CB8AC3E}">
        <p14:creationId xmlns:p14="http://schemas.microsoft.com/office/powerpoint/2010/main" val="27622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709E4-C5F8-43C4-9392-E8B6C24332F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27" y="1786000"/>
            <a:ext cx="2759541" cy="2759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23271-E526-4D5B-8608-3271287712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"/>
          <a:stretch/>
        </p:blipFill>
        <p:spPr>
          <a:xfrm>
            <a:off x="13211" y="59820"/>
            <a:ext cx="12165577" cy="6798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229DB9-E472-407E-A653-1AABD637F9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6" y="0"/>
            <a:ext cx="12156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00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79" b="43144"/>
          <a:stretch/>
        </p:blipFill>
        <p:spPr>
          <a:xfrm>
            <a:off x="-5073582" y="-2401094"/>
            <a:ext cx="6671562" cy="389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72BDAC-9CD8-4F36-A994-9FB5BD78F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2110276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0E4F6A-921E-4C9F-927A-62A46AF93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4" y="2820353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BBBB4-5ACE-4B37-BACA-96E4BCF72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6" y="2110276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625D5E-7CF7-429B-8E44-9AF0C31DD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4262091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561B2-5B82-48AE-A4B0-F29B99115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3541222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B765B0-B155-474A-AFC1-525CE6A681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1" y="4950584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3476AC-2DA3-4236-B428-4E63EB9807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2" y="4240507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57F094-E959-4827-ABE1-1E0C272CD6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2820353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7CC9D3-F891-4C87-957F-9E64EBC107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4982960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E92A3C-9F92-45A5-B9E7-8FD87A4166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3" y="3530430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9722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00026 0.108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4.375E-6 0.210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6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4.375E-6 -0.315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1.25E-6 0.10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-0.105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79" b="43144"/>
          <a:stretch/>
        </p:blipFill>
        <p:spPr>
          <a:xfrm>
            <a:off x="-5073582" y="-2401094"/>
            <a:ext cx="6671562" cy="389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72BDAC-9CD8-4F36-A994-9FB5BD78F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2110276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0E4F6A-921E-4C9F-927A-62A46AF93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4" y="2820353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7BBBB4-5ACE-4B37-BACA-96E4BCF72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6" y="2110276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625D5E-7CF7-429B-8E44-9AF0C31DD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4262091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561B2-5B82-48AE-A4B0-F29B991151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4950584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B765B0-B155-474A-AFC1-525CE6A681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3" y="4240507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3476AC-2DA3-4236-B428-4E63EB9807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120" y="4950584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57F094-E959-4827-ABE1-1E0C272CD6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3540497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7CC9D3-F891-4C87-957F-9E64EBC107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08" y="2820353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E92A3C-9F92-45A5-B9E7-8FD87A4166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33" y="3530430"/>
            <a:ext cx="657225" cy="647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286E7F-2E55-46AB-8061-7E47B7C81475}"/>
              </a:ext>
            </a:extLst>
          </p:cNvPr>
          <p:cNvSpPr/>
          <p:nvPr/>
        </p:nvSpPr>
        <p:spPr>
          <a:xfrm>
            <a:off x="2068154" y="2695341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77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FEDF-E43B-408A-90FB-41D45D70B594}"/>
              </a:ext>
            </a:extLst>
          </p:cNvPr>
          <p:cNvSpPr/>
          <p:nvPr/>
        </p:nvSpPr>
        <p:spPr>
          <a:xfrm>
            <a:off x="6149478" y="2678204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137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21D5C9-F135-4984-BBA3-E97772F32ABD}"/>
              </a:ext>
            </a:extLst>
          </p:cNvPr>
          <p:cNvSpPr/>
          <p:nvPr/>
        </p:nvSpPr>
        <p:spPr>
          <a:xfrm>
            <a:off x="1125991" y="3335897"/>
            <a:ext cx="749030" cy="369332"/>
          </a:xfrm>
          <a:prstGeom prst="right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Picture 14" descr="database 5 icon">
            <a:extLst>
              <a:ext uri="{FF2B5EF4-FFF2-40B4-BE49-F238E27FC236}">
                <a16:creationId xmlns:a16="http://schemas.microsoft.com/office/drawing/2014/main" id="{D213A164-D793-4980-8D54-E341EC5A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" y="3056582"/>
            <a:ext cx="967829" cy="9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89AAF89-1E58-4C6E-BEBE-DD8D73FABB1D}"/>
              </a:ext>
            </a:extLst>
          </p:cNvPr>
          <p:cNvSpPr/>
          <p:nvPr/>
        </p:nvSpPr>
        <p:spPr>
          <a:xfrm>
            <a:off x="1925600" y="331562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21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77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7F63A9-36C7-4F1E-A562-59300F355800}"/>
              </a:ext>
            </a:extLst>
          </p:cNvPr>
          <p:cNvSpPr/>
          <p:nvPr/>
        </p:nvSpPr>
        <p:spPr>
          <a:xfrm>
            <a:off x="4719069" y="3314924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137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947410BE-FF16-407B-BF69-ED1596374B73}"/>
              </a:ext>
            </a:extLst>
          </p:cNvPr>
          <p:cNvSpPr/>
          <p:nvPr/>
        </p:nvSpPr>
        <p:spPr>
          <a:xfrm>
            <a:off x="2032713" y="267240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3B24D9B-04E6-4F20-869B-06527D6CFF68}"/>
              </a:ext>
            </a:extLst>
          </p:cNvPr>
          <p:cNvSpPr/>
          <p:nvPr/>
        </p:nvSpPr>
        <p:spPr>
          <a:xfrm>
            <a:off x="2583659" y="267420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64939764-E72B-4EF8-AEC3-1826C96C68FA}"/>
              </a:ext>
            </a:extLst>
          </p:cNvPr>
          <p:cNvSpPr/>
          <p:nvPr/>
        </p:nvSpPr>
        <p:spPr>
          <a:xfrm>
            <a:off x="3139621" y="267169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BA7C20F3-4F88-4193-B49A-6B3783A01285}"/>
              </a:ext>
            </a:extLst>
          </p:cNvPr>
          <p:cNvSpPr/>
          <p:nvPr/>
        </p:nvSpPr>
        <p:spPr>
          <a:xfrm>
            <a:off x="3694149" y="2673091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3E44B5F6-5F60-4AAA-8EBB-4CE502642CBF}"/>
              </a:ext>
            </a:extLst>
          </p:cNvPr>
          <p:cNvSpPr/>
          <p:nvPr/>
        </p:nvSpPr>
        <p:spPr>
          <a:xfrm>
            <a:off x="4248693" y="267169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6310D66A-B6EE-46DD-A0F4-24B8DEC42AA2}"/>
              </a:ext>
            </a:extLst>
          </p:cNvPr>
          <p:cNvSpPr/>
          <p:nvPr/>
        </p:nvSpPr>
        <p:spPr>
          <a:xfrm>
            <a:off x="4953526" y="267169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86D0CD65-8280-43E6-AB30-495FE221A208}"/>
              </a:ext>
            </a:extLst>
          </p:cNvPr>
          <p:cNvSpPr/>
          <p:nvPr/>
        </p:nvSpPr>
        <p:spPr>
          <a:xfrm>
            <a:off x="5504472" y="267350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2888DD40-3FB3-4ACE-8A1A-CFB0B32B56F9}"/>
              </a:ext>
            </a:extLst>
          </p:cNvPr>
          <p:cNvSpPr/>
          <p:nvPr/>
        </p:nvSpPr>
        <p:spPr>
          <a:xfrm>
            <a:off x="6060434" y="267099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00E03484-E9E4-4FA8-9442-0F3682765DAD}"/>
              </a:ext>
            </a:extLst>
          </p:cNvPr>
          <p:cNvSpPr/>
          <p:nvPr/>
        </p:nvSpPr>
        <p:spPr>
          <a:xfrm>
            <a:off x="6616385" y="269313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CC6C8AE-880F-43F8-8631-1BAF3B73E5F5}"/>
              </a:ext>
            </a:extLst>
          </p:cNvPr>
          <p:cNvSpPr/>
          <p:nvPr/>
        </p:nvSpPr>
        <p:spPr>
          <a:xfrm>
            <a:off x="7169506" y="267099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D5E240-39CD-4D3B-86F1-77AE6DE78559}"/>
                  </a:ext>
                </a:extLst>
              </p:cNvPr>
              <p:cNvSpPr txBox="1"/>
              <p:nvPr/>
            </p:nvSpPr>
            <p:spPr>
              <a:xfrm>
                <a:off x="8880577" y="2610559"/>
                <a:ext cx="2473223" cy="1364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d>
                          <m:dPr>
                            <m:ctrlPr>
                              <a:rPr lang="pt-BR" sz="2400" b="0" i="1" smtClean="0">
                                <a:solidFill>
                                  <a:srgbClr val="A2A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1+3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solidFill>
                          <a:srgbClr val="A2A1A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solidFill>
                      <a:srgbClr val="A2A1A1"/>
                    </a:solidFill>
                  </a:rPr>
                  <a:t> 0.84</a:t>
                </a:r>
              </a:p>
              <a:p>
                <a:endParaRPr lang="pt-BR" sz="2400" b="0" dirty="0">
                  <a:solidFill>
                    <a:srgbClr val="A2A1A1"/>
                  </a:solidFill>
                </a:endParaRPr>
              </a:p>
              <a:p>
                <a:endParaRPr lang="pt-BR" sz="2400" dirty="0">
                  <a:solidFill>
                    <a:srgbClr val="A2A1A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D5E240-39CD-4D3B-86F1-77AE6DE78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577" y="2610559"/>
                <a:ext cx="2473223" cy="1364348"/>
              </a:xfrm>
              <a:prstGeom prst="rect">
                <a:avLst/>
              </a:prstGeom>
              <a:blipFill>
                <a:blip r:embed="rId17"/>
                <a:stretch>
                  <a:fillRect r="-59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70FAD567-96D2-4CC9-88D6-C4F6EE691A2D}"/>
              </a:ext>
            </a:extLst>
          </p:cNvPr>
          <p:cNvSpPr/>
          <p:nvPr/>
        </p:nvSpPr>
        <p:spPr>
          <a:xfrm>
            <a:off x="7852753" y="2767078"/>
            <a:ext cx="867481" cy="407320"/>
          </a:xfrm>
          <a:prstGeom prst="right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4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0.05989 -0.1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5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0.11875 -0.20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-104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022E-16 L 0.18033 -0.3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10" y="-1571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23789 -0.414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88" y="-207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0.06107 -0.09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4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12161 -0.20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-10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7.40741E-7 L 0.17995 -0.306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-1532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23333 -0.4097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-2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01654 -0.0634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317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12214 -0.06088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1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4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7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4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4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7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50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4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2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  <p:bldP spid="23" grpId="0" animBg="1"/>
      <p:bldP spid="33" grpId="0"/>
      <p:bldP spid="34" grpId="0"/>
      <p:bldP spid="2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51" grpId="0" animBg="1"/>
      <p:bldP spid="52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8" grpId="0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14" r="45279" b="43144"/>
          <a:stretch/>
        </p:blipFill>
        <p:spPr>
          <a:xfrm>
            <a:off x="0" y="-2401094"/>
            <a:ext cx="1597980" cy="389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DB2E-F2F7-45A7-906D-5CE0CCFC441E}"/>
                  </a:ext>
                </a:extLst>
              </p:cNvPr>
              <p:cNvSpPr txBox="1"/>
              <p:nvPr/>
            </p:nvSpPr>
            <p:spPr>
              <a:xfrm>
                <a:off x="2137095" y="2670298"/>
                <a:ext cx="9037089" cy="151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 −  </m:t>
                      </m:r>
                      <m:sSup>
                        <m:sSupPr>
                          <m:ctrlP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4000" i="1">
                                  <a:solidFill>
                                    <a:srgbClr val="A2A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𝐴𝑁𝐷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𝐶𝐻𝐴𝑀𝑃𝐶𝑂𝑈𝑁𝑇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FDB2E-F2F7-45A7-906D-5CE0CCFC4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095" y="2670298"/>
                <a:ext cx="9037089" cy="1517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363C9C-3E34-445E-A7FA-FFE3A63AD4AA}"/>
                  </a:ext>
                </a:extLst>
              </p:cNvPr>
              <p:cNvSpPr txBox="1"/>
              <p:nvPr/>
            </p:nvSpPr>
            <p:spPr>
              <a:xfrm>
                <a:off x="2153303" y="2658026"/>
                <a:ext cx="9037089" cy="151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 −  </m:t>
                      </m:r>
                      <m:sSup>
                        <m:sSupPr>
                          <m:ctrlP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4000" i="1">
                                  <a:solidFill>
                                    <a:srgbClr val="A2A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400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𝐴𝑁𝐷</m:t>
                                      </m:r>
                                      <m:r>
                                        <a:rPr lang="pt-BR" sz="4000" i="1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𝐶𝐻𝐴𝑀𝑃𝐶𝑂𝑈𝑁𝑇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363C9C-3E34-445E-A7FA-FFE3A63AD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03" y="2658026"/>
                <a:ext cx="9037089" cy="15174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B7D072-B393-4339-BD44-4E52B92AA6B4}"/>
                  </a:ext>
                </a:extLst>
              </p:cNvPr>
              <p:cNvSpPr txBox="1"/>
              <p:nvPr/>
            </p:nvSpPr>
            <p:spPr>
              <a:xfrm>
                <a:off x="2153303" y="2653562"/>
                <a:ext cx="9037089" cy="151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 −  </m:t>
                      </m:r>
                      <m:sSup>
                        <m:sSupPr>
                          <m:ctrlP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4000" i="1">
                                  <a:solidFill>
                                    <a:srgbClr val="A2A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𝐴𝑁𝐷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400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𝐶𝐻𝐴𝑀𝑃𝐶𝑂𝑈𝑁𝑇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B7D072-B393-4339-BD44-4E52B92AA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03" y="2653562"/>
                <a:ext cx="9037089" cy="15174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A9392-1E00-4F3D-AAAF-BA9F7EC287A2}"/>
                  </a:ext>
                </a:extLst>
              </p:cNvPr>
              <p:cNvSpPr txBox="1"/>
              <p:nvPr/>
            </p:nvSpPr>
            <p:spPr>
              <a:xfrm>
                <a:off x="2153303" y="2654727"/>
                <a:ext cx="9037089" cy="151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𝐷𝑖𝑠𝑡𝑎𝑛𝑐𝑖𝑎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4000" b="0" i="1" smtClean="0">
                          <a:solidFill>
                            <a:srgbClr val="A2A1A1"/>
                          </a:solidFill>
                          <a:latin typeface="Cambria Math" panose="02040503050406030204" pitchFamily="18" charset="0"/>
                        </a:rPr>
                        <m:t> −  </m:t>
                      </m:r>
                      <m:sSup>
                        <m:sSupPr>
                          <m:ctrlPr>
                            <a:rPr lang="pt-BR" sz="4000" b="0" i="1" smtClean="0">
                              <a:solidFill>
                                <a:srgbClr val="A2A1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4000" i="1">
                                  <a:solidFill>
                                    <a:srgbClr val="A2A1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ctrlP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𝐴𝑁𝐷</m:t>
                                      </m:r>
                                      <m:r>
                                        <a:rPr lang="pt-BR" sz="4000" i="1">
                                          <a:solidFill>
                                            <a:srgbClr val="A2A1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b>
                                          <m:r>
                                            <a:rPr lang="pt-BR" sz="4000" i="1">
                                              <a:solidFill>
                                                <a:srgbClr val="A2A1A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num>
                                <m:den>
                                  <m:r>
                                    <a:rPr lang="pt-BR" sz="4000" i="1">
                                      <a:solidFill>
                                        <a:srgbClr val="A2A1A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𝐶𝐻𝐴𝑀𝑃𝐶𝑂𝑈𝑁𝑇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pt-BR" sz="4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pt-BR" sz="4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A9392-1E00-4F3D-AAAF-BA9F7EC28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03" y="2654727"/>
                <a:ext cx="9037089" cy="15174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819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8" grpId="0"/>
      <p:bldP spid="18" grpId="1"/>
      <p:bldP spid="19" grpId="0"/>
      <p:bldP spid="19" grpId="1"/>
      <p:bldP spid="20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79" b="43144"/>
          <a:stretch/>
        </p:blipFill>
        <p:spPr>
          <a:xfrm>
            <a:off x="-5073582" y="-2401094"/>
            <a:ext cx="6671562" cy="389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86E7F-2E55-46AB-8061-7E47B7C81475}"/>
              </a:ext>
            </a:extLst>
          </p:cNvPr>
          <p:cNvSpPr/>
          <p:nvPr/>
        </p:nvSpPr>
        <p:spPr>
          <a:xfrm>
            <a:off x="1875021" y="2241227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77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3FEDF-E43B-408A-90FB-41D45D70B594}"/>
              </a:ext>
            </a:extLst>
          </p:cNvPr>
          <p:cNvSpPr/>
          <p:nvPr/>
        </p:nvSpPr>
        <p:spPr>
          <a:xfrm>
            <a:off x="4719069" y="2254400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137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621D5C9-F135-4984-BBA3-E97772F32ABD}"/>
              </a:ext>
            </a:extLst>
          </p:cNvPr>
          <p:cNvSpPr/>
          <p:nvPr/>
        </p:nvSpPr>
        <p:spPr>
          <a:xfrm>
            <a:off x="1125991" y="3335897"/>
            <a:ext cx="749030" cy="369332"/>
          </a:xfrm>
          <a:prstGeom prst="right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Picture 14" descr="database 5 icon">
            <a:extLst>
              <a:ext uri="{FF2B5EF4-FFF2-40B4-BE49-F238E27FC236}">
                <a16:creationId xmlns:a16="http://schemas.microsoft.com/office/drawing/2014/main" id="{D213A164-D793-4980-8D54-E341EC5A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" y="3056582"/>
            <a:ext cx="967829" cy="96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89AAF89-1E58-4C6E-BEBE-DD8D73FABB1D}"/>
              </a:ext>
            </a:extLst>
          </p:cNvPr>
          <p:cNvSpPr/>
          <p:nvPr/>
        </p:nvSpPr>
        <p:spPr>
          <a:xfrm>
            <a:off x="1925600" y="3315629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21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77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7F63A9-36C7-4F1E-A562-59300F355800}"/>
              </a:ext>
            </a:extLst>
          </p:cNvPr>
          <p:cNvSpPr/>
          <p:nvPr/>
        </p:nvSpPr>
        <p:spPr>
          <a:xfrm>
            <a:off x="4719069" y="3332591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137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-Down 24">
            <a:extLst>
              <a:ext uri="{FF2B5EF4-FFF2-40B4-BE49-F238E27FC236}">
                <a16:creationId xmlns:a16="http://schemas.microsoft.com/office/drawing/2014/main" id="{947410BE-FF16-407B-BF69-ED1596374B73}"/>
              </a:ext>
            </a:extLst>
          </p:cNvPr>
          <p:cNvSpPr/>
          <p:nvPr/>
        </p:nvSpPr>
        <p:spPr>
          <a:xfrm>
            <a:off x="2032713" y="267240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D3B24D9B-04E6-4F20-869B-06527D6CFF68}"/>
              </a:ext>
            </a:extLst>
          </p:cNvPr>
          <p:cNvSpPr/>
          <p:nvPr/>
        </p:nvSpPr>
        <p:spPr>
          <a:xfrm>
            <a:off x="2583659" y="267420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row: Up-Down 36">
            <a:extLst>
              <a:ext uri="{FF2B5EF4-FFF2-40B4-BE49-F238E27FC236}">
                <a16:creationId xmlns:a16="http://schemas.microsoft.com/office/drawing/2014/main" id="{64939764-E72B-4EF8-AEC3-1826C96C68FA}"/>
              </a:ext>
            </a:extLst>
          </p:cNvPr>
          <p:cNvSpPr/>
          <p:nvPr/>
        </p:nvSpPr>
        <p:spPr>
          <a:xfrm>
            <a:off x="3139621" y="267169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row: Up-Down 37">
            <a:extLst>
              <a:ext uri="{FF2B5EF4-FFF2-40B4-BE49-F238E27FC236}">
                <a16:creationId xmlns:a16="http://schemas.microsoft.com/office/drawing/2014/main" id="{BA7C20F3-4F88-4193-B49A-6B3783A01285}"/>
              </a:ext>
            </a:extLst>
          </p:cNvPr>
          <p:cNvSpPr/>
          <p:nvPr/>
        </p:nvSpPr>
        <p:spPr>
          <a:xfrm>
            <a:off x="3694149" y="2673091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3E44B5F6-5F60-4AAA-8EBB-4CE502642CBF}"/>
              </a:ext>
            </a:extLst>
          </p:cNvPr>
          <p:cNvSpPr/>
          <p:nvPr/>
        </p:nvSpPr>
        <p:spPr>
          <a:xfrm>
            <a:off x="4248693" y="267169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6310D66A-B6EE-46DD-A0F4-24B8DEC42AA2}"/>
              </a:ext>
            </a:extLst>
          </p:cNvPr>
          <p:cNvSpPr/>
          <p:nvPr/>
        </p:nvSpPr>
        <p:spPr>
          <a:xfrm>
            <a:off x="4956536" y="267169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86D0CD65-8280-43E6-AB30-495FE221A208}"/>
              </a:ext>
            </a:extLst>
          </p:cNvPr>
          <p:cNvSpPr/>
          <p:nvPr/>
        </p:nvSpPr>
        <p:spPr>
          <a:xfrm>
            <a:off x="5507482" y="267350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rrow: Up-Down 52">
            <a:extLst>
              <a:ext uri="{FF2B5EF4-FFF2-40B4-BE49-F238E27FC236}">
                <a16:creationId xmlns:a16="http://schemas.microsoft.com/office/drawing/2014/main" id="{2888DD40-3FB3-4ACE-8A1A-CFB0B32B56F9}"/>
              </a:ext>
            </a:extLst>
          </p:cNvPr>
          <p:cNvSpPr/>
          <p:nvPr/>
        </p:nvSpPr>
        <p:spPr>
          <a:xfrm>
            <a:off x="6063444" y="267099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Arrow: Up-Down 53">
            <a:extLst>
              <a:ext uri="{FF2B5EF4-FFF2-40B4-BE49-F238E27FC236}">
                <a16:creationId xmlns:a16="http://schemas.microsoft.com/office/drawing/2014/main" id="{00E03484-E9E4-4FA8-9442-0F3682765DAD}"/>
              </a:ext>
            </a:extLst>
          </p:cNvPr>
          <p:cNvSpPr/>
          <p:nvPr/>
        </p:nvSpPr>
        <p:spPr>
          <a:xfrm>
            <a:off x="6619395" y="2693139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Arrow: Up-Down 54">
            <a:extLst>
              <a:ext uri="{FF2B5EF4-FFF2-40B4-BE49-F238E27FC236}">
                <a16:creationId xmlns:a16="http://schemas.microsoft.com/office/drawing/2014/main" id="{CCC6C8AE-880F-43F8-8631-1BAF3B73E5F5}"/>
              </a:ext>
            </a:extLst>
          </p:cNvPr>
          <p:cNvSpPr/>
          <p:nvPr/>
        </p:nvSpPr>
        <p:spPr>
          <a:xfrm>
            <a:off x="7172516" y="2670994"/>
            <a:ext cx="230703" cy="537128"/>
          </a:xfrm>
          <a:prstGeom prst="upDown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D5E240-39CD-4D3B-86F1-77AE6DE78559}"/>
                  </a:ext>
                </a:extLst>
              </p:cNvPr>
              <p:cNvSpPr txBox="1"/>
              <p:nvPr/>
            </p:nvSpPr>
            <p:spPr>
              <a:xfrm>
                <a:off x="8880577" y="2610559"/>
                <a:ext cx="2473223" cy="1364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d>
                          <m:dPr>
                            <m:ctrlPr>
                              <a:rPr lang="pt-BR" sz="2400" b="0" i="1" smtClean="0">
                                <a:solidFill>
                                  <a:srgbClr val="A2A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1+3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solidFill>
                          <a:srgbClr val="A2A1A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solidFill>
                      <a:srgbClr val="A2A1A1"/>
                    </a:solidFill>
                  </a:rPr>
                  <a:t> 0.84</a:t>
                </a:r>
              </a:p>
              <a:p>
                <a:endParaRPr lang="pt-BR" sz="2400" b="0" dirty="0">
                  <a:solidFill>
                    <a:srgbClr val="A2A1A1"/>
                  </a:solidFill>
                </a:endParaRPr>
              </a:p>
              <a:p>
                <a:endParaRPr lang="pt-BR" sz="2400" dirty="0">
                  <a:solidFill>
                    <a:srgbClr val="A2A1A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3D5E240-39CD-4D3B-86F1-77AE6DE78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577" y="2610559"/>
                <a:ext cx="2473223" cy="1364348"/>
              </a:xfrm>
              <a:prstGeom prst="rect">
                <a:avLst/>
              </a:prstGeom>
              <a:blipFill>
                <a:blip r:embed="rId7"/>
                <a:stretch>
                  <a:fillRect r="-59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70FAD567-96D2-4CC9-88D6-C4F6EE691A2D}"/>
              </a:ext>
            </a:extLst>
          </p:cNvPr>
          <p:cNvSpPr/>
          <p:nvPr/>
        </p:nvSpPr>
        <p:spPr>
          <a:xfrm>
            <a:off x="7852753" y="2767078"/>
            <a:ext cx="867481" cy="407320"/>
          </a:xfrm>
          <a:prstGeom prst="rightArrow">
            <a:avLst/>
          </a:prstGeom>
          <a:solidFill>
            <a:srgbClr val="A2A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AD9F04-1703-49DF-B1DA-9FBA903542DC}"/>
              </a:ext>
            </a:extLst>
          </p:cNvPr>
          <p:cNvSpPr/>
          <p:nvPr/>
        </p:nvSpPr>
        <p:spPr>
          <a:xfrm>
            <a:off x="4727540" y="3335677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65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111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0EBE5E-68F8-42B6-BC8E-6F525028B47F}"/>
                  </a:ext>
                </a:extLst>
              </p:cNvPr>
              <p:cNvSpPr txBox="1"/>
              <p:nvPr/>
            </p:nvSpPr>
            <p:spPr>
              <a:xfrm>
                <a:off x="8877693" y="2610558"/>
                <a:ext cx="2473223" cy="1364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d>
                          <m:dPr>
                            <m:ctrlPr>
                              <a:rPr lang="pt-BR" sz="2400" b="0" i="1" smtClean="0">
                                <a:solidFill>
                                  <a:srgbClr val="A2A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5+1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solidFill>
                          <a:srgbClr val="A2A1A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solidFill>
                      <a:srgbClr val="A2A1A1"/>
                    </a:solidFill>
                  </a:rPr>
                  <a:t> 0.64</a:t>
                </a:r>
              </a:p>
              <a:p>
                <a:endParaRPr lang="pt-BR" sz="2400" b="0" dirty="0">
                  <a:solidFill>
                    <a:srgbClr val="A2A1A1"/>
                  </a:solidFill>
                </a:endParaRPr>
              </a:p>
              <a:p>
                <a:endParaRPr lang="pt-BR" sz="2400" dirty="0">
                  <a:solidFill>
                    <a:srgbClr val="A2A1A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D0EBE5E-68F8-42B6-BC8E-6F525028B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693" y="2610558"/>
                <a:ext cx="2473223" cy="1364348"/>
              </a:xfrm>
              <a:prstGeom prst="rect">
                <a:avLst/>
              </a:prstGeom>
              <a:blipFill>
                <a:blip r:embed="rId8"/>
                <a:stretch>
                  <a:fillRect r="-6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C92640BD-EF75-4A69-ACEF-067F67DA9B3C}"/>
              </a:ext>
            </a:extLst>
          </p:cNvPr>
          <p:cNvSpPr/>
          <p:nvPr/>
        </p:nvSpPr>
        <p:spPr>
          <a:xfrm>
            <a:off x="1928484" y="3335677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2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64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77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0DFF2D-6B80-4ABA-B315-C79388423F60}"/>
              </a:ext>
            </a:extLst>
          </p:cNvPr>
          <p:cNvSpPr/>
          <p:nvPr/>
        </p:nvSpPr>
        <p:spPr>
          <a:xfrm>
            <a:off x="4726486" y="3324110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26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140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31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BAEC80-3EAE-4ADE-8A1A-E6198CF78149}"/>
              </a:ext>
            </a:extLst>
          </p:cNvPr>
          <p:cNvSpPr/>
          <p:nvPr/>
        </p:nvSpPr>
        <p:spPr>
          <a:xfrm>
            <a:off x="1927430" y="3324110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102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16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77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F080AB3-F042-49C5-BB8D-04A23614183A}"/>
              </a:ext>
            </a:extLst>
          </p:cNvPr>
          <p:cNvSpPr/>
          <p:nvPr/>
        </p:nvSpPr>
        <p:spPr>
          <a:xfrm>
            <a:off x="4724656" y="3324110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123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110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131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31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54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6241D6-F38C-4C9B-A5C8-922932949B4C}"/>
              </a:ext>
            </a:extLst>
          </p:cNvPr>
          <p:cNvSpPr/>
          <p:nvPr/>
        </p:nvSpPr>
        <p:spPr>
          <a:xfrm>
            <a:off x="1925600" y="3324110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[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14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19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18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122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,</a:t>
            </a:r>
            <a:r>
              <a:rPr lang="pt-BR" dirty="0">
                <a:solidFill>
                  <a:srgbClr val="EEFFFF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F78C6C"/>
                </a:solidFill>
                <a:latin typeface="Consolas" panose="020B0609020204030204" pitchFamily="49" charset="0"/>
              </a:rPr>
              <a:t>90</a:t>
            </a:r>
            <a:r>
              <a:rPr lang="pt-BR" dirty="0">
                <a:solidFill>
                  <a:srgbClr val="89DDFF"/>
                </a:solidFill>
                <a:latin typeface="Consolas" panose="020B0609020204030204" pitchFamily="49" charset="0"/>
              </a:rPr>
              <a:t>]</a:t>
            </a:r>
            <a:endParaRPr lang="pt-BR" b="0" dirty="0">
              <a:solidFill>
                <a:srgbClr val="EEFFFF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CFFCD0-A600-4794-BEF3-45F5040B0FD6}"/>
                  </a:ext>
                </a:extLst>
              </p:cNvPr>
              <p:cNvSpPr txBox="1"/>
              <p:nvPr/>
            </p:nvSpPr>
            <p:spPr>
              <a:xfrm>
                <a:off x="8877693" y="2610557"/>
                <a:ext cx="2473223" cy="1364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d>
                          <m:dPr>
                            <m:ctrlPr>
                              <a:rPr lang="pt-BR" sz="2400" b="0" i="1" smtClean="0">
                                <a:solidFill>
                                  <a:srgbClr val="A2A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1+2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solidFill>
                          <a:srgbClr val="A2A1A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solidFill>
                      <a:srgbClr val="A2A1A1"/>
                    </a:solidFill>
                  </a:rPr>
                  <a:t> 0.91</a:t>
                </a:r>
              </a:p>
              <a:p>
                <a:endParaRPr lang="pt-BR" sz="2400" b="0" dirty="0">
                  <a:solidFill>
                    <a:srgbClr val="A2A1A1"/>
                  </a:solidFill>
                </a:endParaRPr>
              </a:p>
              <a:p>
                <a:endParaRPr lang="pt-BR" sz="2400" dirty="0">
                  <a:solidFill>
                    <a:srgbClr val="A2A1A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CFFCD0-A600-4794-BEF3-45F5040B0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7693" y="2610557"/>
                <a:ext cx="2473223" cy="1364348"/>
              </a:xfrm>
              <a:prstGeom prst="rect">
                <a:avLst/>
              </a:prstGeom>
              <a:blipFill>
                <a:blip r:embed="rId9"/>
                <a:stretch>
                  <a:fillRect r="-61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9F1FC1-1D56-4325-AB86-5071C603FDA4}"/>
                  </a:ext>
                </a:extLst>
              </p:cNvPr>
              <p:cNvSpPr txBox="1"/>
              <p:nvPr/>
            </p:nvSpPr>
            <p:spPr>
              <a:xfrm>
                <a:off x="8883280" y="2610556"/>
                <a:ext cx="2473223" cy="1364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1 − </m:t>
                        </m:r>
                        <m:d>
                          <m:dPr>
                            <m:ctrlPr>
                              <a:rPr lang="pt-BR" sz="2400" b="0" i="1" smtClean="0">
                                <a:solidFill>
                                  <a:srgbClr val="A2A1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0+0</m:t>
                                </m:r>
                              </m:num>
                              <m:den>
                                <m:r>
                                  <a:rPr lang="pt-BR" sz="2400" b="0" i="1" smtClean="0">
                                    <a:solidFill>
                                      <a:srgbClr val="A2A1A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t-BR" sz="2400" b="0" i="1" smtClean="0">
                            <a:solidFill>
                              <a:srgbClr val="A2A1A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400" b="0" i="1" smtClean="0">
                        <a:solidFill>
                          <a:srgbClr val="A2A1A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sz="2400" dirty="0">
                    <a:solidFill>
                      <a:srgbClr val="A2A1A1"/>
                    </a:solidFill>
                  </a:rPr>
                  <a:t> 0.0</a:t>
                </a:r>
              </a:p>
              <a:p>
                <a:endParaRPr lang="pt-BR" sz="2400" b="0" dirty="0">
                  <a:solidFill>
                    <a:srgbClr val="A2A1A1"/>
                  </a:solidFill>
                </a:endParaRPr>
              </a:p>
              <a:p>
                <a:endParaRPr lang="pt-BR" sz="2400" dirty="0">
                  <a:solidFill>
                    <a:srgbClr val="A2A1A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19F1FC1-1D56-4325-AB86-5071C603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280" y="2610556"/>
                <a:ext cx="2473223" cy="1364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49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"/>
                            </p:stCondLst>
                            <p:childTnLst>
                              <p:par>
                                <p:cTn id="70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xit" presetSubtype="0" fill="hold" grpId="3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allAtOnce"/>
      <p:bldP spid="33" grpId="1" build="allAtOnce"/>
      <p:bldP spid="33" grpId="2" build="allAtOnce"/>
      <p:bldP spid="34" grpId="0"/>
      <p:bldP spid="34" grpId="1"/>
      <p:bldP spid="34" grpId="2"/>
      <p:bldP spid="58" grpId="0"/>
      <p:bldP spid="58" grpId="1"/>
      <p:bldP spid="58" grpId="2"/>
      <p:bldP spid="35" grpId="0"/>
      <p:bldP spid="35" grpId="1"/>
      <p:bldP spid="35" grpId="2"/>
      <p:bldP spid="35" grpId="3"/>
      <p:bldP spid="40" grpId="0"/>
      <p:bldP spid="40" grpId="1"/>
      <p:bldP spid="40" grpId="2"/>
      <p:bldP spid="40" grpId="3"/>
      <p:bldP spid="41" grpId="0"/>
      <p:bldP spid="41" grpId="1"/>
      <p:bldP spid="41" grpId="2"/>
      <p:bldP spid="41" grpId="3"/>
      <p:bldP spid="42" grpId="0"/>
      <p:bldP spid="42" grpId="1"/>
      <p:bldP spid="42" grpId="2"/>
      <p:bldP spid="42" grpId="3"/>
      <p:bldP spid="43" grpId="0"/>
      <p:bldP spid="43" grpId="1"/>
      <p:bldP spid="43" grpId="2"/>
      <p:bldP spid="43" grpId="3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6" grpId="3"/>
      <p:bldP spid="47" grpId="0"/>
      <p:bldP spid="47" grpId="1"/>
      <p:bldP spid="47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279" b="43144"/>
          <a:stretch/>
        </p:blipFill>
        <p:spPr>
          <a:xfrm>
            <a:off x="-5073582" y="-2401094"/>
            <a:ext cx="6671562" cy="3899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014391-C887-42C2-AA7A-B523DB03C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69513"/>
              </p:ext>
            </p:extLst>
          </p:nvPr>
        </p:nvGraphicFramePr>
        <p:xfrm>
          <a:off x="1698625" y="1900766"/>
          <a:ext cx="4264026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2013">
                  <a:extLst>
                    <a:ext uri="{9D8B030D-6E8A-4147-A177-3AD203B41FA5}">
                      <a16:colId xmlns:a16="http://schemas.microsoft.com/office/drawing/2014/main" val="36665417"/>
                    </a:ext>
                  </a:extLst>
                </a:gridCol>
                <a:gridCol w="2132013">
                  <a:extLst>
                    <a:ext uri="{9D8B030D-6E8A-4147-A177-3AD203B41FA5}">
                      <a16:colId xmlns:a16="http://schemas.microsoft.com/office/drawing/2014/main" val="4129551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Distância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591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Vitória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079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Derrota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Derrota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17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Vitória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267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Vitória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37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Derrota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41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6746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582988-E548-4A46-BB10-5605F7D9D653}"/>
              </a:ext>
            </a:extLst>
          </p:cNvPr>
          <p:cNvSpPr txBox="1"/>
          <p:nvPr/>
        </p:nvSpPr>
        <p:spPr>
          <a:xfrm>
            <a:off x="5962651" y="2098787"/>
            <a:ext cx="5261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FF0000"/>
                </a:solidFill>
                <a:latin typeface="Ubuntu" panose="020B0504030602030204" pitchFamily="34" charset="0"/>
              </a:rPr>
              <a:t>{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E6E3C8-9056-4978-8294-75375D14AC91}"/>
              </a:ext>
            </a:extLst>
          </p:cNvPr>
          <p:cNvSpPr txBox="1"/>
          <p:nvPr/>
        </p:nvSpPr>
        <p:spPr>
          <a:xfrm>
            <a:off x="6301268" y="2290774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FF0000"/>
                </a:solidFill>
                <a:latin typeface="Ubuntu" panose="020B0504030602030204" pitchFamily="34" charset="0"/>
              </a:rPr>
              <a:t>Derrota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76EC2FC2-F0A4-4F21-9D7D-65549393643A}"/>
              </a:ext>
            </a:extLst>
          </p:cNvPr>
          <p:cNvSpPr/>
          <p:nvPr/>
        </p:nvSpPr>
        <p:spPr>
          <a:xfrm>
            <a:off x="3830638" y="2290774"/>
            <a:ext cx="2132013" cy="1093352"/>
          </a:xfrm>
          <a:prstGeom prst="frame">
            <a:avLst>
              <a:gd name="adj1" fmla="val 640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4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14" t="35012" r="45279" b="43144"/>
          <a:stretch/>
        </p:blipFill>
        <p:spPr>
          <a:xfrm>
            <a:off x="0" y="0"/>
            <a:ext cx="1597980" cy="14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processamento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629E2-31CA-4B99-9FEB-BB7EF5BBF472}"/>
              </a:ext>
            </a:extLst>
          </p:cNvPr>
          <p:cNvSpPr txBox="1"/>
          <p:nvPr/>
        </p:nvSpPr>
        <p:spPr>
          <a:xfrm>
            <a:off x="787267" y="2391507"/>
            <a:ext cx="5493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70% para treino e 30% para teste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E8E604-0A19-4AD5-8156-0213BCC89D3E}"/>
              </a:ext>
            </a:extLst>
          </p:cNvPr>
          <p:cNvSpPr txBox="1"/>
          <p:nvPr/>
        </p:nvSpPr>
        <p:spPr>
          <a:xfrm>
            <a:off x="798990" y="2771985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Rodado 10 vezes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E1441-48EE-479C-8884-92EA33D2964F}"/>
              </a:ext>
            </a:extLst>
          </p:cNvPr>
          <p:cNvSpPr txBox="1"/>
          <p:nvPr/>
        </p:nvSpPr>
        <p:spPr>
          <a:xfrm>
            <a:off x="798990" y="3139104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71.9%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36F5A-1450-4EE4-B547-E573A2C3A9B3}"/>
              </a:ext>
            </a:extLst>
          </p:cNvPr>
          <p:cNvSpPr txBox="1"/>
          <p:nvPr/>
        </p:nvSpPr>
        <p:spPr>
          <a:xfrm>
            <a:off x="6343999" y="2391508"/>
            <a:ext cx="54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1000 para teste e o 16000 treino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E8AF2-F029-43A2-A90A-A17E42F21B2B}"/>
              </a:ext>
            </a:extLst>
          </p:cNvPr>
          <p:cNvSpPr txBox="1"/>
          <p:nvPr/>
        </p:nvSpPr>
        <p:spPr>
          <a:xfrm>
            <a:off x="6355722" y="2771986"/>
            <a:ext cx="3251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Validação cruzada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DBE34F-8BB1-4122-9D45-43A8645359AA}"/>
              </a:ext>
            </a:extLst>
          </p:cNvPr>
          <p:cNvSpPr txBox="1"/>
          <p:nvPr/>
        </p:nvSpPr>
        <p:spPr>
          <a:xfrm>
            <a:off x="6355722" y="3139105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71.6%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82E4C-E2C2-4AA1-9846-F6AD861A1A23}"/>
              </a:ext>
            </a:extLst>
          </p:cNvPr>
          <p:cNvSpPr txBox="1"/>
          <p:nvPr/>
        </p:nvSpPr>
        <p:spPr>
          <a:xfrm>
            <a:off x="5210947" y="2674916"/>
            <a:ext cx="19575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dirty="0">
                <a:solidFill>
                  <a:srgbClr val="A2A1A1"/>
                </a:solidFill>
              </a:rPr>
              <a:t>72%</a:t>
            </a:r>
          </a:p>
        </p:txBody>
      </p:sp>
    </p:spTree>
    <p:extLst>
      <p:ext uri="{BB962C8B-B14F-4D97-AF65-F5344CB8AC3E}">
        <p14:creationId xmlns:p14="http://schemas.microsoft.com/office/powerpoint/2010/main" val="380353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51" t="40220" r="44847" b="44086"/>
          <a:stretch/>
        </p:blipFill>
        <p:spPr>
          <a:xfrm>
            <a:off x="5495925" y="2752725"/>
            <a:ext cx="1231634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392011" y="3220397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AFAFB"/>
                </a:solidFill>
                <a:latin typeface="ubuntu" panose="020B0504030602030204" pitchFamily="34" charset="0"/>
              </a:rPr>
              <a:t>_neymarcus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9136" y="3744326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AFAFB"/>
                </a:solidFill>
                <a:latin typeface="ubuntu" panose="020B0504030602030204" pitchFamily="34" charset="0"/>
              </a:rPr>
              <a:t>marcusdefgh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9136" y="4239681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AFAFB"/>
                </a:solidFill>
                <a:latin typeface="ubuntu" panose="020B0504030602030204" pitchFamily="34" charset="0"/>
              </a:rPr>
              <a:t>marcusdefgh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3" t="18916" r="41298" b="4586"/>
          <a:stretch/>
        </p:blipFill>
        <p:spPr>
          <a:xfrm>
            <a:off x="793818" y="1027906"/>
            <a:ext cx="4203566" cy="455771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36" name="Picture 12" descr="https://intelivix.com/wp-content/uploads/2018/02/cropped-intelivix-logo-branco-transparente.png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/>
          <a:stretch/>
        </p:blipFill>
        <p:spPr bwMode="auto">
          <a:xfrm>
            <a:off x="7685643" y="1347577"/>
            <a:ext cx="2745386" cy="8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pace universi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bright="100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23" y="2245701"/>
            <a:ext cx="1529556" cy="6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Ã­cio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10604"/>
          <a:stretch/>
        </p:blipFill>
        <p:spPr bwMode="auto">
          <a:xfrm>
            <a:off x="10463608" y="1165575"/>
            <a:ext cx="1057275" cy="17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institutolivres.org.br/wp-content/uploads/2017/03/twitter-icon-circle-logo.png">
            <a:extLst>
              <a:ext uri="{FF2B5EF4-FFF2-40B4-BE49-F238E27FC236}">
                <a16:creationId xmlns:a16="http://schemas.microsoft.com/office/drawing/2014/main" id="{F8770B96-2D4F-4FA8-ABD5-CADF56D9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208" y="3189398"/>
            <a:ext cx="507306" cy="5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Github Logo free icon">
            <a:extLst>
              <a:ext uri="{FF2B5EF4-FFF2-40B4-BE49-F238E27FC236}">
                <a16:creationId xmlns:a16="http://schemas.microsoft.com/office/drawing/2014/main" id="{6CFD4E23-E7A4-4827-A23E-E1F4AC81F0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1DEAC5-235A-433F-A4A7-7CCF8D8366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11" y="3737137"/>
            <a:ext cx="419101" cy="419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E555E2-C76B-4A6A-B50A-709B5FDAD534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45" y="4239681"/>
            <a:ext cx="419101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140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14" t="35012" r="45279" b="43144"/>
          <a:stretch/>
        </p:blipFill>
        <p:spPr>
          <a:xfrm>
            <a:off x="0" y="0"/>
            <a:ext cx="1597980" cy="14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Saída</a:t>
            </a:r>
          </a:p>
        </p:txBody>
      </p:sp>
      <p:pic>
        <p:nvPicPr>
          <p:cNvPr id="13" name="Picture 12" descr="Resultado de imagem para computer screen icon">
            <a:extLst>
              <a:ext uri="{FF2B5EF4-FFF2-40B4-BE49-F238E27FC236}">
                <a16:creationId xmlns:a16="http://schemas.microsoft.com/office/drawing/2014/main" id="{2F397451-B31E-4C42-A75D-90EE499C1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301" y="2212301"/>
            <a:ext cx="2433398" cy="24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docker icon">
            <a:extLst>
              <a:ext uri="{FF2B5EF4-FFF2-40B4-BE49-F238E27FC236}">
                <a16:creationId xmlns:a16="http://schemas.microsoft.com/office/drawing/2014/main" id="{B25474D8-C92A-4F98-9A61-B13AAEE0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46" y="1365738"/>
            <a:ext cx="3839308" cy="38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23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14" t="35012" r="45279" b="43144"/>
          <a:stretch/>
        </p:blipFill>
        <p:spPr>
          <a:xfrm>
            <a:off x="0" y="0"/>
            <a:ext cx="1597980" cy="14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Saída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B03D00-DC7B-40A3-924F-280D577E0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989" y="2297234"/>
            <a:ext cx="5366007" cy="39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532761-B2D6-4F42-B83E-705B152C90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04"/>
          <a:stretch/>
        </p:blipFill>
        <p:spPr>
          <a:xfrm>
            <a:off x="832339" y="2880117"/>
            <a:ext cx="7937792" cy="976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097192-99FB-4646-A11F-47E399A6B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989" y="4046564"/>
            <a:ext cx="7952370" cy="865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04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14" t="35012" r="45279" b="43144"/>
          <a:stretch/>
        </p:blipFill>
        <p:spPr>
          <a:xfrm>
            <a:off x="0" y="0"/>
            <a:ext cx="1597980" cy="14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Trabalhos futuros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BD3DEF-3449-4A64-8C0E-DF243E7096E8}"/>
              </a:ext>
            </a:extLst>
          </p:cNvPr>
          <p:cNvSpPr txBox="1"/>
          <p:nvPr/>
        </p:nvSpPr>
        <p:spPr>
          <a:xfrm>
            <a:off x="1114508" y="2262554"/>
            <a:ext cx="100607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Aumentar precisão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Fazer um uso melhor da quantidade de dados disponível no op.gg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Implementar: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Previsão por matchup de lane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Previsão de duo queue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A2A1A1"/>
                </a:solidFill>
              </a:rPr>
              <a:t>Recomendação de picks</a:t>
            </a:r>
          </a:p>
        </p:txBody>
      </p:sp>
    </p:spTree>
    <p:extLst>
      <p:ext uri="{BB962C8B-B14F-4D97-AF65-F5344CB8AC3E}">
        <p14:creationId xmlns:p14="http://schemas.microsoft.com/office/powerpoint/2010/main" val="3059222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14" t="35012" r="45279" b="43144"/>
          <a:stretch/>
        </p:blipFill>
        <p:spPr>
          <a:xfrm>
            <a:off x="0" y="0"/>
            <a:ext cx="1597980" cy="149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Duvidas?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FCD377-C237-449C-B1DF-8C487E0861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9" b="2474"/>
          <a:stretch/>
        </p:blipFill>
        <p:spPr>
          <a:xfrm>
            <a:off x="3153508" y="1775314"/>
            <a:ext cx="5586412" cy="39572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291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51" t="40220" r="44847" b="44086"/>
          <a:stretch/>
        </p:blipFill>
        <p:spPr>
          <a:xfrm>
            <a:off x="5495925" y="2752725"/>
            <a:ext cx="1231634" cy="1076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392011" y="3220397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AFAFB"/>
                </a:solidFill>
                <a:latin typeface="ubuntu" panose="020B0504030602030204" pitchFamily="34" charset="0"/>
              </a:rPr>
              <a:t>_neymarcus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49136" y="3744326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AFAFB"/>
                </a:solidFill>
                <a:latin typeface="ubuntu" panose="020B0504030602030204" pitchFamily="34" charset="0"/>
              </a:rPr>
              <a:t>marcusdefgh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9136" y="4239681"/>
            <a:ext cx="2085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AFAFB"/>
                </a:solidFill>
                <a:latin typeface="ubuntu" panose="020B0504030602030204" pitchFamily="34" charset="0"/>
              </a:rPr>
              <a:t>marcusdefgh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3" t="18916" r="41298" b="4586"/>
          <a:stretch/>
        </p:blipFill>
        <p:spPr>
          <a:xfrm>
            <a:off x="793818" y="1027906"/>
            <a:ext cx="4203566" cy="455771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36" name="Picture 12" descr="https://intelivix.com/wp-content/uploads/2018/02/cropped-intelivix-logo-branco-transparente.png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2"/>
          <a:stretch/>
        </p:blipFill>
        <p:spPr bwMode="auto">
          <a:xfrm>
            <a:off x="7685643" y="1347577"/>
            <a:ext cx="2745386" cy="88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pace university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  <a14:imgEffect>
                      <a14:brightnessContrast bright="100000" contras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23" y="2245701"/>
            <a:ext cx="1529556" cy="64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nÃ­cio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10604"/>
          <a:stretch/>
        </p:blipFill>
        <p:spPr bwMode="auto">
          <a:xfrm>
            <a:off x="10463608" y="1165575"/>
            <a:ext cx="1057275" cy="17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institutolivres.org.br/wp-content/uploads/2017/03/twitter-icon-circle-logo.png">
            <a:extLst>
              <a:ext uri="{FF2B5EF4-FFF2-40B4-BE49-F238E27FC236}">
                <a16:creationId xmlns:a16="http://schemas.microsoft.com/office/drawing/2014/main" id="{F8770B96-2D4F-4FA8-ABD5-CADF56D99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208" y="3189398"/>
            <a:ext cx="507306" cy="5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Github Logo free icon">
            <a:extLst>
              <a:ext uri="{FF2B5EF4-FFF2-40B4-BE49-F238E27FC236}">
                <a16:creationId xmlns:a16="http://schemas.microsoft.com/office/drawing/2014/main" id="{6CFD4E23-E7A4-4827-A23E-E1F4AC81F0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1DEAC5-235A-433F-A4A7-7CCF8D8366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311" y="3737137"/>
            <a:ext cx="419101" cy="419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E555E2-C76B-4A6A-B50A-709B5FDAD534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245" y="4239681"/>
            <a:ext cx="419101" cy="4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16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que é League of Legends?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F0C88-C4AC-47E9-98CA-822FAF390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468"/>
          </a:xfrm>
        </p:spPr>
        <p:txBody>
          <a:bodyPr/>
          <a:lstStyle/>
          <a:p>
            <a:r>
              <a:rPr lang="pt-BR" dirty="0">
                <a:solidFill>
                  <a:srgbClr val="A2A1A1"/>
                </a:solidFill>
              </a:rPr>
              <a:t>Multiplayer Online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10FB7E-BB1B-41EB-A3D7-9210380EE5C9}"/>
              </a:ext>
            </a:extLst>
          </p:cNvPr>
          <p:cNvSpPr txBox="1">
            <a:spLocks/>
          </p:cNvSpPr>
          <p:nvPr/>
        </p:nvSpPr>
        <p:spPr>
          <a:xfrm>
            <a:off x="838200" y="2219626"/>
            <a:ext cx="10515600" cy="524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rgbClr val="A2A1A1"/>
                </a:solidFill>
              </a:rPr>
              <a:t>Arena 5v5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61A18-42AD-48AB-8A63-70BA2E7DB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474" y="1588168"/>
            <a:ext cx="7529095" cy="42351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74405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que é League of Legends?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1993A-C03F-4473-968F-FD7304483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Resultado de imagem para all lol champs 2018">
            <a:extLst>
              <a:ext uri="{FF2B5EF4-FFF2-40B4-BE49-F238E27FC236}">
                <a16:creationId xmlns:a16="http://schemas.microsoft.com/office/drawing/2014/main" id="{AD594396-B9DC-4127-8B3E-BDE7AE61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60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" y="3968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00" name="Picture 4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" y="3968"/>
            <a:ext cx="12188757" cy="685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8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Por que prever partidas?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30FD-9A47-4CB0-9697-AE2D625E1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65909" cy="464814"/>
          </a:xfrm>
        </p:spPr>
        <p:txBody>
          <a:bodyPr>
            <a:normAutofit fontScale="92500"/>
          </a:bodyPr>
          <a:lstStyle/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Competitividade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098" name="Picture 2" descr="Resultado de imagem para lol worlds finals">
            <a:extLst>
              <a:ext uri="{FF2B5EF4-FFF2-40B4-BE49-F238E27FC236}">
                <a16:creationId xmlns:a16="http://schemas.microsoft.com/office/drawing/2014/main" id="{03C4FE8F-43EE-407B-8D5F-04258E6AD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109" y="1825625"/>
            <a:ext cx="7549690" cy="424670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FE382F-2FF2-4882-9D41-BE8E2D3973B0}"/>
              </a:ext>
            </a:extLst>
          </p:cNvPr>
          <p:cNvSpPr txBox="1">
            <a:spLocks/>
          </p:cNvSpPr>
          <p:nvPr/>
        </p:nvSpPr>
        <p:spPr>
          <a:xfrm>
            <a:off x="838200" y="2309107"/>
            <a:ext cx="2965909" cy="464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Sistema de ligas</a:t>
            </a:r>
          </a:p>
          <a:p>
            <a:endParaRPr lang="pt-BR" dirty="0">
              <a:solidFill>
                <a:schemeClr val="bg1">
                  <a:lumMod val="85000"/>
                </a:schemeClr>
              </a:solidFill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2AE49-59F2-49A4-A159-E86EC6A93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109" y="1825626"/>
            <a:ext cx="7549689" cy="4297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BC799-173E-435B-BE03-E0D923F2D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133" y="1870721"/>
            <a:ext cx="7437639" cy="4201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E3B59-249C-46D9-91B9-71AB45722B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5994" y="1848173"/>
            <a:ext cx="7505915" cy="42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2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Por que prever partidas?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78E13D-68B2-470A-BA43-6237CCC470C6}"/>
              </a:ext>
            </a:extLst>
          </p:cNvPr>
          <p:cNvSpPr/>
          <p:nvPr/>
        </p:nvSpPr>
        <p:spPr>
          <a:xfrm>
            <a:off x="831409" y="2689273"/>
            <a:ext cx="44814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Saúde mental</a:t>
            </a:r>
            <a:endParaRPr lang="pt-BR" sz="4400" dirty="0"/>
          </a:p>
        </p:txBody>
      </p:sp>
      <p:pic>
        <p:nvPicPr>
          <p:cNvPr id="14" name="hastad">
            <a:hlinkClick r:id="" action="ppaction://media"/>
            <a:extLst>
              <a:ext uri="{FF2B5EF4-FFF2-40B4-BE49-F238E27FC236}">
                <a16:creationId xmlns:a16="http://schemas.microsoft.com/office/drawing/2014/main" id="{59735D2D-7C54-4D84-A019-5896DE9D6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44" y="182562"/>
            <a:ext cx="11987357" cy="6492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C543FF-80EF-4114-90A2-426E7D5AC337}"/>
              </a:ext>
            </a:extLst>
          </p:cNvPr>
          <p:cNvSpPr/>
          <p:nvPr/>
        </p:nvSpPr>
        <p:spPr>
          <a:xfrm>
            <a:off x="828605" y="3429000"/>
            <a:ext cx="44814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Dodging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173200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1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0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Criando a solução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FA7CD-0482-4D38-9B51-1E936084554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27" y="1786000"/>
            <a:ext cx="2759541" cy="2759541"/>
          </a:xfrm>
          <a:prstGeom prst="rect">
            <a:avLst/>
          </a:prstGeom>
        </p:spPr>
      </p:pic>
      <p:pic>
        <p:nvPicPr>
          <p:cNvPr id="5132" name="Picture 12" descr="Resultado de imagem para computer screen icon">
            <a:extLst>
              <a:ext uri="{FF2B5EF4-FFF2-40B4-BE49-F238E27FC236}">
                <a16:creationId xmlns:a16="http://schemas.microsoft.com/office/drawing/2014/main" id="{4FFE79D6-08CF-4369-947C-8B58AC377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02" y="1949071"/>
            <a:ext cx="2433398" cy="243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atabase 5 icon">
            <a:extLst>
              <a:ext uri="{FF2B5EF4-FFF2-40B4-BE49-F238E27FC236}">
                <a16:creationId xmlns:a16="http://schemas.microsoft.com/office/drawing/2014/main" id="{B115B677-8927-44A2-9CB4-F607CD76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36" y="19767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26EDDA2-B1C4-48B0-B8F0-69F2EDBC30E1}"/>
              </a:ext>
            </a:extLst>
          </p:cNvPr>
          <p:cNvSpPr/>
          <p:nvPr/>
        </p:nvSpPr>
        <p:spPr>
          <a:xfrm>
            <a:off x="3769652" y="2862221"/>
            <a:ext cx="986050" cy="6070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7C38FE0-D467-4F80-BBE9-607B1F43236B}"/>
              </a:ext>
            </a:extLst>
          </p:cNvPr>
          <p:cNvSpPr/>
          <p:nvPr/>
        </p:nvSpPr>
        <p:spPr>
          <a:xfrm>
            <a:off x="7647152" y="2892447"/>
            <a:ext cx="986050" cy="607098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86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gray presentation backgrou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278" b="57130" l="44740" r="54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3582" y="-2401094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21A89D-359E-4A25-BBDB-C1AEB102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980" y="365125"/>
            <a:ext cx="9755819" cy="1325563"/>
          </a:xfrm>
        </p:spPr>
        <p:txBody>
          <a:bodyPr/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O banco de dados</a:t>
            </a:r>
          </a:p>
        </p:txBody>
      </p:sp>
      <p:pic>
        <p:nvPicPr>
          <p:cNvPr id="5134" name="Picture 14" descr="database 5 icon">
            <a:extLst>
              <a:ext uri="{FF2B5EF4-FFF2-40B4-BE49-F238E27FC236}">
                <a16:creationId xmlns:a16="http://schemas.microsoft.com/office/drawing/2014/main" id="{B115B677-8927-44A2-9CB4-F607CD76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998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3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2730</TotalTime>
  <Words>359</Words>
  <Application>Microsoft Office PowerPoint</Application>
  <PresentationFormat>Widescreen</PresentationFormat>
  <Paragraphs>93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Consolas</vt:lpstr>
      <vt:lpstr>Microsoft Sans Serif</vt:lpstr>
      <vt:lpstr>Ubuntu</vt:lpstr>
      <vt:lpstr>Ubuntu</vt:lpstr>
      <vt:lpstr>Office Theme</vt:lpstr>
      <vt:lpstr>PowerPoint Presentation</vt:lpstr>
      <vt:lpstr>PowerPoint Presentation</vt:lpstr>
      <vt:lpstr>O que é League of Legends?</vt:lpstr>
      <vt:lpstr>O que é League of Legends?</vt:lpstr>
      <vt:lpstr>PowerPoint Presentation</vt:lpstr>
      <vt:lpstr>Por que prever partidas?</vt:lpstr>
      <vt:lpstr>Por que prever partidas?</vt:lpstr>
      <vt:lpstr>Criando a solução</vt:lpstr>
      <vt:lpstr>O banco de dados</vt:lpstr>
      <vt:lpstr>O banco de dados</vt:lpstr>
      <vt:lpstr>O banco de dados</vt:lpstr>
      <vt:lpstr>O banco de dados</vt:lpstr>
      <vt:lpstr>O processamento</vt:lpstr>
      <vt:lpstr>O processamento</vt:lpstr>
      <vt:lpstr>O processamento</vt:lpstr>
      <vt:lpstr>O processamento</vt:lpstr>
      <vt:lpstr>O processamento</vt:lpstr>
      <vt:lpstr>O processamento</vt:lpstr>
      <vt:lpstr>O processamento</vt:lpstr>
      <vt:lpstr>Saída</vt:lpstr>
      <vt:lpstr>Saída</vt:lpstr>
      <vt:lpstr>Trabalhos futuros</vt:lpstr>
      <vt:lpstr>Duvidas?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</dc:creator>
  <cp:lastModifiedBy>Marcus</cp:lastModifiedBy>
  <cp:revision>76</cp:revision>
  <dcterms:created xsi:type="dcterms:W3CDTF">2018-10-08T20:26:14Z</dcterms:created>
  <dcterms:modified xsi:type="dcterms:W3CDTF">2018-10-20T13:58:12Z</dcterms:modified>
</cp:coreProperties>
</file>